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  <p:sldId id="261" r:id="rId4"/>
    <p:sldId id="259" r:id="rId5"/>
    <p:sldId id="256" r:id="rId6"/>
    <p:sldId id="257" r:id="rId7"/>
    <p:sldId id="268" r:id="rId8"/>
    <p:sldId id="263" r:id="rId9"/>
    <p:sldId id="267" r:id="rId10"/>
    <p:sldId id="264" r:id="rId11"/>
    <p:sldId id="265" r:id="rId12"/>
    <p:sldId id="258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F0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1224" y="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B2AE-4638-45BD-B598-B9DA9F50C67F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B2AE-4638-45BD-B598-B9DA9F50C67F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B2AE-4638-45BD-B598-B9DA9F50C67F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B2AE-4638-45BD-B598-B9DA9F50C67F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B2AE-4638-45BD-B598-B9DA9F50C67F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B2AE-4638-45BD-B598-B9DA9F50C67F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B2AE-4638-45BD-B598-B9DA9F50C67F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B2AE-4638-45BD-B598-B9DA9F50C67F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B2AE-4638-45BD-B598-B9DA9F50C67F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B2AE-4638-45BD-B598-B9DA9F50C67F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B2AE-4638-45BD-B598-B9DA9F50C67F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7B2AE-4638-45BD-B598-B9DA9F50C67F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aag-giss.org/" TargetMode="External"/><Relationship Id="rId2" Type="http://schemas.openxmlformats.org/officeDocument/2006/relationships/hyperlink" Target="http://geography.sdsu.edu/aaggis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am.research.sc.edu/uscera/viewDocument.do;jsessionid=8A26A923488EE4C4174F44864982EF8C?keyId=98862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klein@tamu.edu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hyperlink" Target="mailto:christmanz@rowan.edu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mailto:crawfordtw@slu.edu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6.jpeg"/><Relationship Id="rId7" Type="http://schemas.openxmlformats.org/officeDocument/2006/relationships/image" Target="../media/image7.jpeg"/><Relationship Id="rId2" Type="http://schemas.openxmlformats.org/officeDocument/2006/relationships/hyperlink" Target="mailto:cenglish@rohan.sdsu.edu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rochesterzhao@tamu.edu" TargetMode="External"/><Relationship Id="rId5" Type="http://schemas.openxmlformats.org/officeDocument/2006/relationships/hyperlink" Target="mailto:ngill82@gmail.com" TargetMode="External"/><Relationship Id="rId4" Type="http://schemas.openxmlformats.org/officeDocument/2006/relationships/hyperlink" Target="mailto:jyang@mail.sdsu.edu" TargetMode="External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58847"/>
            <a:ext cx="7620000" cy="6265753"/>
          </a:xfrm>
          <a:prstGeom prst="rect">
            <a:avLst/>
          </a:prstGeom>
        </p:spPr>
        <p:txBody>
          <a:bodyPr wrap="square">
            <a:normAutofit lnSpcReduction="10000"/>
          </a:bodyPr>
          <a:lstStyle/>
          <a:p>
            <a:pPr algn="ctr"/>
            <a:r>
              <a:rPr lang="en-US" dirty="0"/>
              <a:t>ASSOCIATION OF AMERICAN GEOGRAPHERS</a:t>
            </a:r>
          </a:p>
          <a:p>
            <a:pPr algn="ctr"/>
            <a:r>
              <a:rPr lang="en-US" dirty="0"/>
              <a:t>GIS SPECIALTY GROUP </a:t>
            </a:r>
          </a:p>
          <a:p>
            <a:pPr algn="ctr"/>
            <a:r>
              <a:rPr lang="en-US" dirty="0"/>
              <a:t>2015 BUSINESS MEETING AGENDA</a:t>
            </a:r>
          </a:p>
          <a:p>
            <a:pPr algn="ctr"/>
            <a:r>
              <a:rPr lang="en-US" dirty="0"/>
              <a:t> </a:t>
            </a:r>
          </a:p>
          <a:p>
            <a:pPr algn="ctr"/>
            <a:r>
              <a:rPr lang="en-US" dirty="0"/>
              <a:t>Wednesday, 4/22/2015</a:t>
            </a:r>
          </a:p>
          <a:p>
            <a:pPr algn="ctr"/>
            <a:r>
              <a:rPr lang="en-US" dirty="0"/>
              <a:t>7:15 PM - 8:15 PM</a:t>
            </a:r>
          </a:p>
          <a:p>
            <a:pPr algn="ctr"/>
            <a:r>
              <a:rPr lang="en-US" dirty="0"/>
              <a:t>Columbus H, Hyatt, East Tower, Gold Level</a:t>
            </a:r>
          </a:p>
          <a:p>
            <a:pPr algn="ctr"/>
            <a:r>
              <a:rPr lang="en-US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Approval of the 2014 minutes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2015 AAG GIS </a:t>
            </a:r>
            <a:r>
              <a:rPr lang="en-US" dirty="0"/>
              <a:t>Specialty Group </a:t>
            </a:r>
            <a:r>
              <a:rPr lang="en-US" dirty="0" smtClean="0"/>
              <a:t>Events 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2015 Distinguished </a:t>
            </a:r>
            <a:r>
              <a:rPr lang="en-US" dirty="0"/>
              <a:t>career award recipient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Student awards (</a:t>
            </a:r>
            <a:r>
              <a:rPr lang="en-US" dirty="0" err="1"/>
              <a:t>Somi</a:t>
            </a:r>
            <a:r>
              <a:rPr lang="en-US" dirty="0"/>
              <a:t> Dodge)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Election </a:t>
            </a:r>
            <a:r>
              <a:rPr lang="en-US" dirty="0" smtClean="0"/>
              <a:t>nomination review &amp; voting (Dan </a:t>
            </a:r>
            <a:r>
              <a:rPr lang="en-US" dirty="0"/>
              <a:t>Goldberg)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Budget report (</a:t>
            </a:r>
            <a:r>
              <a:rPr lang="en-US" dirty="0" err="1"/>
              <a:t>Xinuye</a:t>
            </a:r>
            <a:r>
              <a:rPr lang="en-US" dirty="0"/>
              <a:t> Ye)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GIS Specialty Group website updates (Dan Goldberg)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Incoming chair’s report (</a:t>
            </a:r>
            <a:r>
              <a:rPr lang="en-US" dirty="0" err="1"/>
              <a:t>Diansheng</a:t>
            </a:r>
            <a:r>
              <a:rPr lang="en-US" dirty="0"/>
              <a:t> </a:t>
            </a:r>
            <a:r>
              <a:rPr lang="en-US" dirty="0" err="1"/>
              <a:t>Guo</a:t>
            </a:r>
            <a:r>
              <a:rPr lang="en-US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Other announcements</a:t>
            </a:r>
          </a:p>
        </p:txBody>
      </p:sp>
    </p:spTree>
    <p:extLst>
      <p:ext uri="{BB962C8B-B14F-4D97-AF65-F5344CB8AC3E}">
        <p14:creationId xmlns:p14="http://schemas.microsoft.com/office/powerpoint/2010/main" val="522038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133600" y="762000"/>
            <a:ext cx="1706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Student Awards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2245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133600" y="762000"/>
            <a:ext cx="156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Budget Report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3414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762000"/>
            <a:ext cx="24241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Updated Website 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4038600" y="1756886"/>
            <a:ext cx="3882088" cy="31393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Old: </a:t>
            </a:r>
            <a:r>
              <a:rPr lang="en-US" dirty="0" smtClean="0">
                <a:hlinkClick r:id="rId2"/>
              </a:rPr>
              <a:t>http://geography.sdsu.edu/aaggis/</a:t>
            </a:r>
            <a:endParaRPr lang="en-US" dirty="0" smtClean="0"/>
          </a:p>
          <a:p>
            <a:r>
              <a:rPr lang="en-US" dirty="0"/>
              <a:t>New: </a:t>
            </a:r>
            <a:r>
              <a:rPr lang="en-US" dirty="0">
                <a:hlinkClick r:id="rId3"/>
              </a:rPr>
              <a:t>http://aag-giss.org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Wordpress</a:t>
            </a: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Multiple user admin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Blog-based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Domain Registration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$13.95/</a:t>
            </a:r>
            <a:r>
              <a:rPr lang="en-US" dirty="0" err="1" smtClean="0"/>
              <a:t>yr</a:t>
            </a:r>
            <a:r>
              <a:rPr lang="en-US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Expires </a:t>
            </a:r>
            <a:r>
              <a:rPr lang="en-US" dirty="0"/>
              <a:t>6/24/2019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Site hosting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Dreamhost</a:t>
            </a:r>
            <a:r>
              <a:rPr lang="en-US" dirty="0" smtClean="0"/>
              <a:t> - </a:t>
            </a:r>
            <a:r>
              <a:rPr lang="en-US" dirty="0"/>
              <a:t>$</a:t>
            </a:r>
            <a:r>
              <a:rPr lang="en-US" dirty="0" smtClean="0"/>
              <a:t>23.40/year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Unlimited disk space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0"/>
            <a:ext cx="3005581" cy="479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133600" y="762000"/>
            <a:ext cx="2463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Incoming Chair’s Report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304800" y="2413338"/>
            <a:ext cx="8077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arenBoth"/>
            </a:pPr>
            <a:r>
              <a:rPr lang="en-US" dirty="0" smtClean="0"/>
              <a:t>Increase </a:t>
            </a:r>
            <a:r>
              <a:rPr lang="en-US" dirty="0"/>
              <a:t>communications and interactions among members to build community</a:t>
            </a:r>
            <a:r>
              <a:rPr lang="en-US" dirty="0" smtClean="0"/>
              <a:t>;</a:t>
            </a:r>
          </a:p>
          <a:p>
            <a:pPr marL="342900" indent="-342900">
              <a:buAutoNum type="arabicParenBoth"/>
            </a:pPr>
            <a:endParaRPr lang="en-US" dirty="0"/>
          </a:p>
          <a:p>
            <a:r>
              <a:rPr lang="en-US" dirty="0"/>
              <a:t>(2) Provide enhanced benefits and services to members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dirty="0"/>
              <a:t>(3) Consider adding an award to recognize new research breakthrough in GIScience to promote GISSG</a:t>
            </a:r>
          </a:p>
        </p:txBody>
      </p:sp>
    </p:spTree>
    <p:extLst>
      <p:ext uri="{BB962C8B-B14F-4D97-AF65-F5344CB8AC3E}">
        <p14:creationId xmlns:p14="http://schemas.microsoft.com/office/powerpoint/2010/main" val="333290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762000"/>
            <a:ext cx="3979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GIS Specialty Group Events Weds-Friday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1143000" y="1524001"/>
            <a:ext cx="7315200" cy="5105400"/>
          </a:xfrm>
          <a:prstGeom prst="rect">
            <a:avLst/>
          </a:prstGeom>
        </p:spPr>
        <p:txBody>
          <a:bodyPr wrap="square">
            <a:normAutofit fontScale="92500" lnSpcReduction="10000"/>
          </a:bodyPr>
          <a:lstStyle/>
          <a:p>
            <a:r>
              <a:rPr lang="en-US" b="1" dirty="0"/>
              <a:t>2717 Geographic Information Science and Systems Specialty Group Business Meeting 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Wednesday, 4/22/2015, from 7:15 PM - 8:15 PM in Columbus H, Hyatt, East Tower, Gold Level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3548 CyberGIS Symposium: Transactions In GIS Plenary 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Thursday, 4/23/2015, from 3:20 PM - 5:00 PM in Crystal A, Hyatt, West Tower, Green Level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3648 The Waldo Tobler Distinguished Lecture in </a:t>
            </a:r>
            <a:r>
              <a:rPr lang="en-US" b="1" dirty="0" smtClean="0"/>
              <a:t>GIScience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Thursday, 4/23/2015, from 5:20 PM - 7:00 PM in Crystal A, Hyatt, West Tower, Green Level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GISS Specialty Group Reception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Thursday, 4/23/2015, from 7:30 PM - 9:30 PM in Crystal A, Hyatt, West Tower, Green Level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4467 GIS Specialty Group Honors Student Paper Competition 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Friday, 4/24/2015, from 1:20 PM - 3:00 PM in Michigan C, Hyatt, East Tower, </a:t>
            </a:r>
            <a:r>
              <a:rPr lang="en-US" dirty="0" err="1"/>
              <a:t>Ped</a:t>
            </a:r>
            <a:r>
              <a:rPr lang="en-US" dirty="0"/>
              <a:t> </a:t>
            </a:r>
            <a:r>
              <a:rPr lang="en-US" dirty="0" smtClean="0"/>
              <a:t>Path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2209800"/>
            <a:ext cx="6629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b="1" dirty="0"/>
              <a:t>The Waldo Tobler Distinguished Lecture in </a:t>
            </a:r>
            <a:r>
              <a:rPr lang="en-US" b="1" dirty="0" smtClean="0"/>
              <a:t>GIScience:</a:t>
            </a:r>
          </a:p>
          <a:p>
            <a:pPr fontAlgn="t"/>
            <a:r>
              <a:rPr lang="en-US" dirty="0" smtClean="0"/>
              <a:t>Professor Elizabeth Wentz, Arizona State University</a:t>
            </a:r>
          </a:p>
          <a:p>
            <a:pPr fontAlgn="t"/>
            <a:endParaRPr lang="en-US" b="1" dirty="0" smtClean="0"/>
          </a:p>
          <a:p>
            <a:pPr fontAlgn="t"/>
            <a:endParaRPr lang="en-US" b="1" dirty="0"/>
          </a:p>
          <a:p>
            <a:pPr fontAlgn="t"/>
            <a:endParaRPr lang="en-US" b="1" dirty="0"/>
          </a:p>
          <a:p>
            <a:pPr fontAlgn="t"/>
            <a:r>
              <a:rPr lang="en-US" b="1" dirty="0" smtClean="0"/>
              <a:t>Robert T. </a:t>
            </a:r>
            <a:r>
              <a:rPr lang="en-US" b="1" dirty="0" err="1" smtClean="0"/>
              <a:t>Aangeenbrug</a:t>
            </a:r>
            <a:r>
              <a:rPr lang="en-US" b="1" dirty="0" smtClean="0"/>
              <a:t> Distinguished Career Award:</a:t>
            </a:r>
          </a:p>
          <a:p>
            <a:pPr fontAlgn="t"/>
            <a:r>
              <a:rPr lang="en-US" dirty="0"/>
              <a:t>Professor </a:t>
            </a:r>
            <a:r>
              <a:rPr lang="en-US" dirty="0" smtClean="0"/>
              <a:t>Timothy Nyerges, University of Washington</a:t>
            </a:r>
          </a:p>
          <a:p>
            <a:pPr fontAlgn="t"/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133600" y="762000"/>
            <a:ext cx="2832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GIS Specialty Group Awards</a:t>
            </a:r>
            <a:endParaRPr lang="en-U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35052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Outgoing Chair </a:t>
            </a:r>
          </a:p>
          <a:p>
            <a:r>
              <a:rPr lang="en-US" dirty="0"/>
              <a:t>Daniel Goldberg</a:t>
            </a:r>
          </a:p>
          <a:p>
            <a:r>
              <a:rPr lang="en-US" dirty="0"/>
              <a:t>Assistant Professor of Geography,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Texas A&amp;M University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4343400" y="3228201"/>
            <a:ext cx="4572000" cy="1754326"/>
            <a:chOff x="4572000" y="990600"/>
            <a:chExt cx="4572000" cy="1754326"/>
          </a:xfrm>
        </p:grpSpPr>
        <p:sp>
          <p:nvSpPr>
            <p:cNvPr id="2" name="Rectangle 1"/>
            <p:cNvSpPr/>
            <p:nvPr/>
          </p:nvSpPr>
          <p:spPr>
            <a:xfrm>
              <a:off x="4572000" y="990600"/>
              <a:ext cx="4572000" cy="1754326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endParaRPr lang="en-US" dirty="0" smtClean="0"/>
            </a:p>
            <a:p>
              <a:endParaRPr lang="en-US" dirty="0" smtClean="0"/>
            </a:p>
            <a:p>
              <a:r>
                <a:rPr lang="en-US" dirty="0" err="1" smtClean="0"/>
                <a:t>Somayeh</a:t>
              </a:r>
              <a:r>
                <a:rPr lang="en-US" dirty="0" smtClean="0"/>
                <a:t> Dodge</a:t>
              </a:r>
            </a:p>
            <a:p>
              <a:r>
                <a:rPr lang="en-US" dirty="0" smtClean="0"/>
                <a:t>Assistant Professor of </a:t>
              </a:r>
              <a:r>
                <a:rPr lang="en-US" dirty="0" err="1" smtClean="0"/>
                <a:t>GIScience</a:t>
              </a:r>
              <a:endParaRPr lang="en-US" dirty="0" smtClean="0"/>
            </a:p>
            <a:p>
              <a:r>
                <a:rPr lang="en-US" dirty="0" smtClean="0"/>
                <a:t>Department of Geography &amp; Environmental Studies, University of Colorado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572000" y="1219200"/>
              <a:ext cx="305365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Outgoing Academic </a:t>
              </a:r>
              <a:r>
                <a:rPr lang="en-US" b="1" dirty="0">
                  <a:solidFill>
                    <a:srgbClr val="FF0000"/>
                  </a:solidFill>
                </a:rPr>
                <a:t>Councilor </a:t>
              </a:r>
            </a:p>
          </p:txBody>
        </p:sp>
      </p:grpSp>
      <p:sp>
        <p:nvSpPr>
          <p:cNvPr id="9" name="Rectangle 8"/>
          <p:cNvSpPr/>
          <p:nvPr/>
        </p:nvSpPr>
        <p:spPr>
          <a:xfrm>
            <a:off x="4462975" y="1262909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Incoming </a:t>
            </a:r>
            <a:r>
              <a:rPr lang="en-US" b="1" dirty="0" smtClean="0">
                <a:solidFill>
                  <a:srgbClr val="00B050"/>
                </a:solidFill>
              </a:rPr>
              <a:t>Treasurer/Secretary </a:t>
            </a:r>
          </a:p>
          <a:p>
            <a:r>
              <a:rPr lang="en-US" dirty="0" err="1"/>
              <a:t>Xinyue</a:t>
            </a:r>
            <a:r>
              <a:rPr lang="en-US" dirty="0"/>
              <a:t> Ye </a:t>
            </a:r>
            <a:endParaRPr lang="en-US" dirty="0" smtClean="0"/>
          </a:p>
          <a:p>
            <a:r>
              <a:rPr lang="en-US" dirty="0" smtClean="0"/>
              <a:t>Assistant Professor</a:t>
            </a:r>
          </a:p>
          <a:p>
            <a:r>
              <a:rPr lang="en-US" dirty="0" smtClean="0"/>
              <a:t>Kent State University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0" y="1267598"/>
            <a:ext cx="4114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Incoming Chair </a:t>
            </a:r>
          </a:p>
          <a:p>
            <a:r>
              <a:rPr lang="en-US" dirty="0" err="1"/>
              <a:t>Diansheng</a:t>
            </a:r>
            <a:r>
              <a:rPr lang="en-US" dirty="0"/>
              <a:t> </a:t>
            </a:r>
            <a:r>
              <a:rPr lang="en-US" dirty="0" err="1" smtClean="0"/>
              <a:t>Guo</a:t>
            </a:r>
            <a:endParaRPr lang="en-US" dirty="0" smtClean="0"/>
          </a:p>
          <a:p>
            <a:r>
              <a:rPr lang="en-US" dirty="0" smtClean="0"/>
              <a:t>Associate </a:t>
            </a:r>
            <a:r>
              <a:rPr lang="en-US" dirty="0"/>
              <a:t>Professor, </a:t>
            </a:r>
            <a:endParaRPr lang="en-US" dirty="0" smtClean="0"/>
          </a:p>
          <a:p>
            <a:r>
              <a:rPr lang="en-US" dirty="0" smtClean="0"/>
              <a:t>University </a:t>
            </a:r>
            <a:r>
              <a:rPr lang="en-US" dirty="0"/>
              <a:t>of South Carolina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33600" y="762000"/>
            <a:ext cx="3910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GIS Specialty Group </a:t>
            </a:r>
            <a:r>
              <a:rPr lang="en-US" b="1" dirty="0" smtClean="0"/>
              <a:t>Personnel Updates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524000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Dr. </a:t>
            </a:r>
            <a:r>
              <a:rPr lang="en-US" dirty="0" err="1" smtClean="0"/>
              <a:t>Diansheng</a:t>
            </a:r>
            <a:r>
              <a:rPr lang="en-US" dirty="0" smtClean="0"/>
              <a:t> </a:t>
            </a:r>
            <a:r>
              <a:rPr lang="en-US" dirty="0" err="1" smtClean="0"/>
              <a:t>Guo</a:t>
            </a:r>
            <a:r>
              <a:rPr lang="en-US" dirty="0" smtClean="0"/>
              <a:t> is an Associate Professor of Geography at the University of South Carolina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His research interests include </a:t>
            </a:r>
            <a:r>
              <a:rPr lang="en-US" dirty="0" err="1" smtClean="0"/>
              <a:t>GIScience</a:t>
            </a:r>
            <a:r>
              <a:rPr lang="en-US" dirty="0" smtClean="0"/>
              <a:t>, information visualization, spatial data mining and knowledge discovery, spatial optimization, and their applications in various geographic domains. </a:t>
            </a:r>
          </a:p>
          <a:p>
            <a:endParaRPr lang="en-US" dirty="0"/>
          </a:p>
          <a:p>
            <a:r>
              <a:rPr lang="en-US" dirty="0" smtClean="0"/>
              <a:t>He is currently on the editorial board for </a:t>
            </a:r>
            <a:r>
              <a:rPr lang="en-US" i="1" dirty="0" smtClean="0"/>
              <a:t>Transactions in GIS</a:t>
            </a:r>
            <a:r>
              <a:rPr lang="en-US" dirty="0" smtClean="0"/>
              <a:t>, </a:t>
            </a:r>
            <a:r>
              <a:rPr lang="en-US" i="1" dirty="0" smtClean="0"/>
              <a:t>Professional Geographer</a:t>
            </a:r>
            <a:r>
              <a:rPr lang="en-US" dirty="0" smtClean="0"/>
              <a:t>, and </a:t>
            </a:r>
            <a:r>
              <a:rPr lang="en-US" i="1" dirty="0" smtClean="0"/>
              <a:t>Cartography and Geographical Information Science</a:t>
            </a:r>
            <a:r>
              <a:rPr lang="en-US" dirty="0" smtClean="0"/>
              <a:t>.  </a:t>
            </a:r>
            <a:endParaRPr lang="en-US" dirty="0"/>
          </a:p>
        </p:txBody>
      </p:sp>
      <p:pic>
        <p:nvPicPr>
          <p:cNvPr id="1026" name="Picture 2" descr="Phot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1676400"/>
            <a:ext cx="2057400" cy="241744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743200" y="762000"/>
            <a:ext cx="216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Incoming Chair 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762000"/>
            <a:ext cx="41094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Incoming  Treasurer/Secretary 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533400" y="1981200"/>
            <a:ext cx="4724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Xinyue</a:t>
            </a:r>
            <a:r>
              <a:rPr lang="en-US" dirty="0"/>
              <a:t> Ye is an Assistant Professor of Geography </a:t>
            </a:r>
            <a:r>
              <a:rPr lang="en-US" dirty="0" smtClean="0"/>
              <a:t>and Director </a:t>
            </a:r>
            <a:r>
              <a:rPr lang="en-US" dirty="0"/>
              <a:t>of Computational Social Science Lab at </a:t>
            </a:r>
            <a:r>
              <a:rPr lang="en-US" dirty="0" smtClean="0"/>
              <a:t>Kent State </a:t>
            </a:r>
            <a:r>
              <a:rPr lang="en-US" dirty="0"/>
              <a:t>University</a:t>
            </a:r>
          </a:p>
          <a:p>
            <a:endParaRPr lang="en-US" dirty="0"/>
          </a:p>
          <a:p>
            <a:r>
              <a:rPr lang="en-US" dirty="0"/>
              <a:t>He is a geographic information scientist and </a:t>
            </a:r>
            <a:r>
              <a:rPr lang="en-US" dirty="0" smtClean="0"/>
              <a:t>human geographer</a:t>
            </a:r>
            <a:r>
              <a:rPr lang="en-US" dirty="0"/>
              <a:t>, with expertise in space-time </a:t>
            </a:r>
            <a:r>
              <a:rPr lang="en-US" dirty="0" smtClean="0"/>
              <a:t>analytics and</a:t>
            </a:r>
            <a:r>
              <a:rPr lang="en-US" dirty="0"/>
              <a:t> open source toolbox development.</a:t>
            </a:r>
          </a:p>
          <a:p>
            <a:endParaRPr lang="en-US" dirty="0"/>
          </a:p>
          <a:p>
            <a:r>
              <a:rPr lang="en-US" dirty="0"/>
              <a:t>In his research, he integrates quantitative and</a:t>
            </a:r>
          </a:p>
          <a:p>
            <a:r>
              <a:rPr lang="en-US" dirty="0"/>
              <a:t>qualitative methods in interdisciplinary setting,</a:t>
            </a:r>
          </a:p>
          <a:p>
            <a:r>
              <a:rPr lang="en-US" dirty="0"/>
              <a:t>exploring inequality issues across scales and in </a:t>
            </a:r>
            <a:r>
              <a:rPr lang="en-US" dirty="0" smtClean="0"/>
              <a:t>various geographical </a:t>
            </a:r>
            <a:r>
              <a:rPr lang="en-US" dirty="0"/>
              <a:t>settings.</a:t>
            </a:r>
            <a:endParaRPr lang="en-US" dirty="0"/>
          </a:p>
        </p:txBody>
      </p:sp>
      <p:pic>
        <p:nvPicPr>
          <p:cNvPr id="2050" name="Picture 2" descr="Xinyue Y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438399"/>
            <a:ext cx="1937971" cy="2190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133600" y="762000"/>
            <a:ext cx="3698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GIS Specialty Group </a:t>
            </a:r>
            <a:r>
              <a:rPr lang="en-US" b="1" dirty="0" smtClean="0"/>
              <a:t>Election Updates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228600" y="4115067"/>
            <a:ext cx="4114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Andrew </a:t>
            </a:r>
            <a:r>
              <a:rPr lang="en-US" dirty="0" smtClean="0"/>
              <a:t>Klein, </a:t>
            </a:r>
          </a:p>
          <a:p>
            <a:r>
              <a:rPr lang="en-US" dirty="0" smtClean="0"/>
              <a:t>Professor</a:t>
            </a:r>
            <a:endParaRPr lang="en-US" dirty="0"/>
          </a:p>
          <a:p>
            <a:r>
              <a:rPr lang="en-US" dirty="0" smtClean="0"/>
              <a:t>Texas A&amp;M University</a:t>
            </a:r>
            <a:endParaRPr lang="en-US" dirty="0"/>
          </a:p>
          <a:p>
            <a:r>
              <a:rPr lang="en-US" dirty="0" smtClean="0">
                <a:hlinkClick r:id="rId2"/>
              </a:rPr>
              <a:t>klein@tamu.edu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59080" y="546735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13 years of experience as GIS educator and researcher. Academic Chair of the TAMU </a:t>
            </a:r>
            <a:r>
              <a:rPr lang="en-US" dirty="0" err="1" smtClean="0"/>
              <a:t>GeoSAT</a:t>
            </a:r>
            <a:r>
              <a:rPr lang="en-US" dirty="0" smtClean="0"/>
              <a:t> Center. Been to Antarctica more times than would like to count.</a:t>
            </a:r>
            <a:endParaRPr lang="en-US" dirty="0"/>
          </a:p>
        </p:txBody>
      </p:sp>
      <p:pic>
        <p:nvPicPr>
          <p:cNvPr id="3" name="Picture 2" descr="profile pho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419600"/>
            <a:ext cx="161925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65760" y="1371600"/>
            <a:ext cx="253133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Zachary </a:t>
            </a:r>
            <a:r>
              <a:rPr lang="en-US" dirty="0" err="1" smtClean="0"/>
              <a:t>Christman</a:t>
            </a:r>
            <a:endParaRPr lang="en-US" dirty="0"/>
          </a:p>
          <a:p>
            <a:r>
              <a:rPr lang="en-US" dirty="0" smtClean="0"/>
              <a:t>Assistant Professor</a:t>
            </a:r>
            <a:endParaRPr lang="en-US" dirty="0"/>
          </a:p>
          <a:p>
            <a:r>
              <a:rPr lang="en-US" dirty="0" smtClean="0"/>
              <a:t>Rowan University</a:t>
            </a:r>
            <a:endParaRPr lang="en-US" dirty="0"/>
          </a:p>
          <a:p>
            <a:r>
              <a:rPr lang="en-US" dirty="0" smtClean="0">
                <a:hlinkClick r:id="rId4"/>
              </a:rPr>
              <a:t>christmanz@rowan.edu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65760" y="25755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Fresh faced geographer/remote </a:t>
            </a:r>
            <a:r>
              <a:rPr lang="en-US" dirty="0" err="1" smtClean="0"/>
              <a:t>senser</a:t>
            </a:r>
            <a:r>
              <a:rPr lang="en-US" dirty="0" smtClean="0"/>
              <a:t> and fellow beard owner.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894" y="1122283"/>
            <a:ext cx="24847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Nominees for Vice Chair</a:t>
            </a:r>
            <a:endParaRPr lang="en-US" dirty="0"/>
          </a:p>
        </p:txBody>
      </p:sp>
      <p:pic>
        <p:nvPicPr>
          <p:cNvPr id="1028" name="Picture 4" descr="http://www.rowan.edu/provost/facultycenter/orientation/Christma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9578" y="1371600"/>
            <a:ext cx="1769293" cy="2211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421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133600" y="762000"/>
            <a:ext cx="3698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GIS Specialty Group </a:t>
            </a:r>
            <a:r>
              <a:rPr lang="en-US" b="1" dirty="0" smtClean="0"/>
              <a:t>Election Updates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50520" y="1447800"/>
            <a:ext cx="4114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Nominees for Academic Director</a:t>
            </a:r>
          </a:p>
          <a:p>
            <a:r>
              <a:rPr lang="en-US" dirty="0"/>
              <a:t>Thomas (Tom) </a:t>
            </a:r>
            <a:r>
              <a:rPr lang="en-US" dirty="0" smtClean="0"/>
              <a:t>Crawford, </a:t>
            </a:r>
          </a:p>
          <a:p>
            <a:r>
              <a:rPr lang="en-US" dirty="0" smtClean="0"/>
              <a:t>Professor </a:t>
            </a:r>
            <a:r>
              <a:rPr lang="en-US" dirty="0"/>
              <a:t>and </a:t>
            </a:r>
            <a:r>
              <a:rPr lang="en-US" dirty="0" err="1"/>
              <a:t>Banpu</a:t>
            </a:r>
            <a:r>
              <a:rPr lang="en-US" dirty="0"/>
              <a:t> Chair</a:t>
            </a:r>
          </a:p>
          <a:p>
            <a:r>
              <a:rPr lang="en-US" dirty="0"/>
              <a:t>Center for Sustainability</a:t>
            </a:r>
          </a:p>
          <a:p>
            <a:r>
              <a:rPr lang="en-US" dirty="0"/>
              <a:t>Saint Louis University</a:t>
            </a:r>
          </a:p>
          <a:p>
            <a:r>
              <a:rPr lang="en-US" dirty="0" smtClean="0">
                <a:hlinkClick r:id="rId2"/>
              </a:rPr>
              <a:t>crawfordtw@slu.edu</a:t>
            </a:r>
            <a:endParaRPr lang="en-US" dirty="0"/>
          </a:p>
          <a:p>
            <a:endParaRPr lang="en-US" dirty="0"/>
          </a:p>
        </p:txBody>
      </p:sp>
      <p:pic>
        <p:nvPicPr>
          <p:cNvPr id="1026" name="Picture 2" descr="http://www.slu.edu/pr/images/crawford_1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371600"/>
            <a:ext cx="1428750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1000" y="3501985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Currently </a:t>
            </a:r>
            <a:r>
              <a:rPr lang="en-US" dirty="0"/>
              <a:t>finishing </a:t>
            </a:r>
            <a:r>
              <a:rPr lang="en-US" dirty="0" smtClean="0"/>
              <a:t>two </a:t>
            </a:r>
            <a:r>
              <a:rPr lang="en-US" dirty="0"/>
              <a:t>year role as secretary/treasurer for the</a:t>
            </a:r>
            <a:br>
              <a:rPr lang="en-US" dirty="0"/>
            </a:br>
            <a:r>
              <a:rPr lang="en-US" dirty="0"/>
              <a:t>COMA spec group (coastal/marine).  In this role, </a:t>
            </a:r>
            <a:r>
              <a:rPr lang="en-US" dirty="0" smtClean="0"/>
              <a:t>he has organized </a:t>
            </a:r>
            <a:r>
              <a:rPr lang="en-US" dirty="0"/>
              <a:t>the COMA</a:t>
            </a:r>
            <a:br>
              <a:rPr lang="en-US" dirty="0"/>
            </a:br>
            <a:r>
              <a:rPr lang="en-US" dirty="0"/>
              <a:t>student paper </a:t>
            </a:r>
            <a:r>
              <a:rPr lang="en-US" dirty="0" smtClean="0"/>
              <a:t>competitions [three </a:t>
            </a:r>
            <a:r>
              <a:rPr lang="en-US" dirty="0"/>
              <a:t>sessions</a:t>
            </a:r>
            <a:br>
              <a:rPr lang="en-US" dirty="0"/>
            </a:br>
            <a:r>
              <a:rPr lang="en-US" dirty="0"/>
              <a:t>and 13 </a:t>
            </a:r>
            <a:r>
              <a:rPr lang="en-US" dirty="0" smtClean="0"/>
              <a:t>competitors, this year alone]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54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133600" y="762000"/>
            <a:ext cx="3698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GIS Specialty Group </a:t>
            </a:r>
            <a:r>
              <a:rPr lang="en-US" b="1" dirty="0" smtClean="0"/>
              <a:t>Election Updates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65760" y="1371600"/>
            <a:ext cx="4114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Nominees for Student Director</a:t>
            </a:r>
          </a:p>
          <a:p>
            <a:r>
              <a:rPr lang="en-US" dirty="0"/>
              <a:t>Crystal English</a:t>
            </a:r>
            <a:r>
              <a:rPr lang="en-US" dirty="0" smtClean="0"/>
              <a:t>, </a:t>
            </a:r>
            <a:r>
              <a:rPr lang="en-US" dirty="0" smtClean="0"/>
              <a:t>PhD </a:t>
            </a:r>
            <a:r>
              <a:rPr lang="en-US" dirty="0" smtClean="0"/>
              <a:t>Student</a:t>
            </a:r>
            <a:endParaRPr lang="en-US" dirty="0"/>
          </a:p>
          <a:p>
            <a:r>
              <a:rPr lang="en-US" dirty="0" smtClean="0"/>
              <a:t>San Diego State University</a:t>
            </a:r>
            <a:endParaRPr lang="en-US" dirty="0"/>
          </a:p>
          <a:p>
            <a:r>
              <a:rPr lang="en-US" dirty="0" smtClean="0">
                <a:hlinkClick r:id="rId2"/>
              </a:rPr>
              <a:t>cenglish@rohan.sdsu.edu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2050" name="Picture 2" descr="http://geography.sdsu.edu/People/Students/images/1/cenglis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538763"/>
            <a:ext cx="1143000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581400" y="1648598"/>
            <a:ext cx="2438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Currently </a:t>
            </a:r>
            <a:r>
              <a:rPr lang="en-US" dirty="0"/>
              <a:t>finishing </a:t>
            </a:r>
            <a:r>
              <a:rPr lang="en-US" dirty="0" smtClean="0"/>
              <a:t>first terms as GISS-SG Student Director.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4800" y="3043535"/>
            <a:ext cx="4114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Jiue</a:t>
            </a:r>
            <a:r>
              <a:rPr lang="en-US" dirty="0" smtClean="0"/>
              <a:t>-An </a:t>
            </a:r>
            <a:r>
              <a:rPr lang="en-US" dirty="0"/>
              <a:t>(Jay) Yang</a:t>
            </a:r>
            <a:r>
              <a:rPr lang="en-US" dirty="0" smtClean="0"/>
              <a:t>, PhD </a:t>
            </a:r>
            <a:r>
              <a:rPr lang="en-US" dirty="0" smtClean="0"/>
              <a:t>Student</a:t>
            </a:r>
            <a:endParaRPr lang="en-US" dirty="0"/>
          </a:p>
          <a:p>
            <a:r>
              <a:rPr lang="en-US" dirty="0" smtClean="0"/>
              <a:t>San Diego State University</a:t>
            </a:r>
            <a:endParaRPr lang="en-US" dirty="0"/>
          </a:p>
          <a:p>
            <a:r>
              <a:rPr lang="en-US" dirty="0" smtClean="0">
                <a:hlinkClick r:id="rId4"/>
              </a:rPr>
              <a:t>jyang@mail.sdsu.edu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581400" y="3043535"/>
            <a:ext cx="21183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Many time student paper competition finalist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89560" y="4262735"/>
            <a:ext cx="2590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Nate </a:t>
            </a:r>
            <a:r>
              <a:rPr lang="en-US" dirty="0" smtClean="0"/>
              <a:t>Gill</a:t>
            </a:r>
            <a:r>
              <a:rPr lang="en-US" dirty="0" smtClean="0"/>
              <a:t>, PhD </a:t>
            </a:r>
            <a:r>
              <a:rPr lang="en-US" dirty="0" smtClean="0"/>
              <a:t>Student</a:t>
            </a:r>
            <a:endParaRPr lang="en-US" dirty="0"/>
          </a:p>
          <a:p>
            <a:r>
              <a:rPr lang="en-US" dirty="0" smtClean="0"/>
              <a:t>Clark University</a:t>
            </a:r>
            <a:endParaRPr lang="en-US" dirty="0"/>
          </a:p>
          <a:p>
            <a:r>
              <a:rPr lang="en-US" dirty="0" smtClean="0">
                <a:hlinkClick r:id="rId5"/>
              </a:rPr>
              <a:t>ngill82@gmail.com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4800" y="5562600"/>
            <a:ext cx="268817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Panshu</a:t>
            </a:r>
            <a:r>
              <a:rPr lang="en-US" dirty="0"/>
              <a:t> </a:t>
            </a:r>
            <a:r>
              <a:rPr lang="en-US" dirty="0" smtClean="0"/>
              <a:t>Zhao</a:t>
            </a:r>
            <a:r>
              <a:rPr lang="en-US" dirty="0"/>
              <a:t>, PhD Student</a:t>
            </a:r>
          </a:p>
          <a:p>
            <a:r>
              <a:rPr lang="en-US" dirty="0" smtClean="0"/>
              <a:t>Texas A&amp;M University</a:t>
            </a:r>
            <a:endParaRPr lang="en-US" dirty="0"/>
          </a:p>
          <a:p>
            <a:r>
              <a:rPr lang="en-US" dirty="0">
                <a:hlinkClick r:id="rId6"/>
              </a:rPr>
              <a:t>rochesterzhao@tamu.edu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581400" y="4262735"/>
            <a:ext cx="21183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Eager student, looking to contribute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581400" y="5565755"/>
            <a:ext cx="21183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Senior PhD student looking to make a contribution</a:t>
            </a:r>
            <a:endParaRPr lang="en-US" dirty="0"/>
          </a:p>
        </p:txBody>
      </p:sp>
      <p:pic>
        <p:nvPicPr>
          <p:cNvPr id="4" name="Picture 2" descr="http://geog.ucsb.edu/~jano/Jay_STKO_pic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900" y="2883317"/>
            <a:ext cx="838200" cy="111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Nathan Gill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2280" y="4262735"/>
            <a:ext cx="923330" cy="923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. Zhao Photo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2280" y="5300365"/>
            <a:ext cx="857250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535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418</Words>
  <Application>Microsoft Office PowerPoint</Application>
  <PresentationFormat>On-screen Show (4:3)</PresentationFormat>
  <Paragraphs>126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Clark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Information Technology Serivces</dc:creator>
  <cp:lastModifiedBy>Daniel Goldberg</cp:lastModifiedBy>
  <cp:revision>28</cp:revision>
  <dcterms:created xsi:type="dcterms:W3CDTF">2014-04-10T01:17:36Z</dcterms:created>
  <dcterms:modified xsi:type="dcterms:W3CDTF">2015-04-22T23:30:48Z</dcterms:modified>
</cp:coreProperties>
</file>